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2"/>
  </p:sldMasterIdLst>
  <p:notesMasterIdLst>
    <p:notesMasterId r:id="rId21"/>
  </p:notesMasterIdLst>
  <p:sldIdLst>
    <p:sldId id="272" r:id="rId3"/>
    <p:sldId id="256" r:id="rId4"/>
    <p:sldId id="26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3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E8F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64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DABA8-30E8-4D46-9EE9-52C7B727FA5A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2C148-A122-4BF3-8E13-A23E16CE6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3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1" y="0"/>
            <a:ext cx="825500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90600" y="2133600"/>
            <a:ext cx="74676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825501" y="6248400"/>
            <a:ext cx="1765300" cy="457200"/>
          </a:xfrm>
        </p:spPr>
        <p:txBody>
          <a:bodyPr/>
          <a:lstStyle>
            <a:lvl1pPr>
              <a:defRPr>
                <a:solidFill>
                  <a:srgbClr val="CCEC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CCEC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CCECFF"/>
                </a:solidFill>
              </a:defRPr>
            </a:lvl1pPr>
          </a:lstStyle>
          <a:p>
            <a:fld id="{52374C19-6195-44EB-AC08-1E9DDA826AD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ltGray">
          <a:xfrm>
            <a:off x="1" y="3543300"/>
            <a:ext cx="3343275" cy="122238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8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35016A-29F8-46FC-8B4A-CAF6A25312F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3054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4572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4572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931448-9786-46BA-932F-440E6F992D6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2051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8679E9-49B0-4045-A04C-50677AC6C1E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8967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2B5B07-8454-4E55-B3A7-8E9AA2D9B5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8661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26B5A4-B00C-496C-B349-442F725A803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047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6D4235-583C-4C1D-9CB9-18973B6C5B9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8257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2FCFB-EA54-40EB-A37A-8CF2D6BE7A4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5694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DF64FF-B736-405E-A7A0-3B9068A5EB3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6294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1"/>
            <a:ext cx="3008313" cy="12509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28801"/>
            <a:ext cx="3008313" cy="4297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2FDF83-FB89-4D99-9CEB-EA16FA1D06D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7045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FEC6FB-1DF1-4F17-89DD-551E77ABC4E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5309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00">
                <a:latin typeface="+mn-lt"/>
              </a:defRPr>
            </a:lvl1pPr>
          </a:lstStyle>
          <a:p>
            <a:fld id="{92C0D9DA-B4BA-4992-BA0E-5EB2E289DE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gray">
          <a:xfrm>
            <a:off x="1" y="1638300"/>
            <a:ext cx="3343275" cy="12223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animBg="1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62199"/>
            <a:ext cx="716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 smtClean="0">
                <a:solidFill>
                  <a:srgbClr val="FFFF00"/>
                </a:solidFill>
                <a:latin typeface="Viner Hand ITC" pitchFamily="66" charset="0"/>
              </a:rPr>
              <a:t>HISTORY OF OPERATING SYSTEM</a:t>
            </a:r>
            <a:endParaRPr lang="en-US" sz="7200" b="1" i="1" dirty="0">
              <a:solidFill>
                <a:srgbClr val="FFFF00"/>
              </a:solidFill>
              <a:latin typeface="Viner Hand ITC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81600" y="48006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err="1" smtClean="0">
                <a:solidFill>
                  <a:srgbClr val="00FF00"/>
                </a:solidFill>
              </a:rPr>
              <a:t>Sharmin</a:t>
            </a:r>
            <a:r>
              <a:rPr lang="en-US" sz="3600" b="1" i="1" dirty="0" smtClean="0">
                <a:solidFill>
                  <a:srgbClr val="00FF00"/>
                </a:solidFill>
              </a:rPr>
              <a:t> </a:t>
            </a:r>
            <a:r>
              <a:rPr lang="en-US" sz="3600" b="1" i="1" dirty="0" err="1" smtClean="0">
                <a:solidFill>
                  <a:srgbClr val="00FF00"/>
                </a:solidFill>
              </a:rPr>
              <a:t>Afrose</a:t>
            </a:r>
            <a:endParaRPr lang="en-US" sz="3600" b="1" i="1" dirty="0" smtClean="0">
              <a:solidFill>
                <a:srgbClr val="00FF00"/>
              </a:solidFill>
            </a:endParaRPr>
          </a:p>
          <a:p>
            <a:r>
              <a:rPr lang="en-US" sz="3600" b="1" i="1" dirty="0" smtClean="0">
                <a:solidFill>
                  <a:srgbClr val="00FF00"/>
                </a:solidFill>
              </a:rPr>
              <a:t>Ref: </a:t>
            </a:r>
            <a:r>
              <a:rPr lang="en-US" sz="3600" b="1" i="1" dirty="0" err="1" smtClean="0">
                <a:solidFill>
                  <a:srgbClr val="00FF00"/>
                </a:solidFill>
              </a:rPr>
              <a:t>SlideShare</a:t>
            </a:r>
            <a:endParaRPr lang="en-US" sz="3600" b="1" i="1" dirty="0">
              <a:solidFill>
                <a:srgbClr val="00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95968"/>
            <a:ext cx="4381500" cy="31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0712"/>
            <a:ext cx="6560459" cy="1538883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Vista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76" y="2075541"/>
            <a:ext cx="5946325" cy="4757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7" y="34636"/>
            <a:ext cx="3073399" cy="19420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" y="1828800"/>
            <a:ext cx="30835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Windows Vista (codenamed </a:t>
            </a:r>
            <a:r>
              <a:rPr lang="en-US" sz="2400" b="1" i="1" dirty="0" smtClean="0">
                <a:solidFill>
                  <a:srgbClr val="FFFF00"/>
                </a:solidFill>
              </a:rPr>
              <a:t>is </a:t>
            </a:r>
            <a:r>
              <a:rPr lang="en-US" sz="2400" b="1" i="1" dirty="0">
                <a:solidFill>
                  <a:srgbClr val="FFFF00"/>
                </a:solidFill>
              </a:rPr>
              <a:t>an operating system by Microsoft for use on personal computers, including home and business desktops, laptops, tablet PCs and media center PCs</a:t>
            </a:r>
            <a:r>
              <a:rPr lang="en-US" sz="2400" b="1" i="1" dirty="0" smtClean="0">
                <a:solidFill>
                  <a:srgbClr val="FFFF00"/>
                </a:solidFill>
              </a:rPr>
              <a:t>.</a:t>
            </a:r>
          </a:p>
          <a:p>
            <a:endParaRPr lang="en-US" sz="2400" b="1" i="1" dirty="0" smtClean="0">
              <a:solidFill>
                <a:srgbClr val="FFFF00"/>
              </a:solidFill>
            </a:endParaRPr>
          </a:p>
          <a:p>
            <a:r>
              <a:rPr lang="en-US" sz="2400" b="1" i="1" dirty="0" smtClean="0">
                <a:solidFill>
                  <a:srgbClr val="FF0000"/>
                </a:solidFill>
              </a:rPr>
              <a:t>Development </a:t>
            </a:r>
            <a:r>
              <a:rPr lang="en-US" sz="2400" b="1" i="1" dirty="0">
                <a:solidFill>
                  <a:srgbClr val="FF0000"/>
                </a:solidFill>
              </a:rPr>
              <a:t>was completed on </a:t>
            </a:r>
            <a:r>
              <a:rPr lang="en-US" sz="2400" b="1" i="1" dirty="0" smtClean="0">
                <a:solidFill>
                  <a:srgbClr val="FF0000"/>
                </a:solidFill>
              </a:rPr>
              <a:t>8,November </a:t>
            </a:r>
            <a:r>
              <a:rPr lang="en-US" sz="2400" b="1" i="1" dirty="0">
                <a:solidFill>
                  <a:srgbClr val="FF0000"/>
                </a:solidFill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41757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933" y="30540"/>
            <a:ext cx="6400800" cy="1538883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7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160567"/>
            <a:ext cx="6400800" cy="4545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505" y="0"/>
            <a:ext cx="2667495" cy="19980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67" y="1998046"/>
            <a:ext cx="289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Windows 7 (codenamed Vienna, formerly </a:t>
            </a:r>
            <a:r>
              <a:rPr lang="en-US" sz="2400" b="1" i="1" dirty="0" smtClean="0">
                <a:solidFill>
                  <a:srgbClr val="FFFF00"/>
                </a:solidFill>
              </a:rPr>
              <a:t>Blackcomb) </a:t>
            </a:r>
            <a:r>
              <a:rPr lang="en-US" sz="2400" b="1" i="1" dirty="0">
                <a:solidFill>
                  <a:srgbClr val="FFFF00"/>
                </a:solidFill>
              </a:rPr>
              <a:t>is a personal computer operating system developed by Microsoft</a:t>
            </a:r>
            <a:r>
              <a:rPr lang="en-US" sz="2400" b="1" i="1" dirty="0" smtClean="0">
                <a:solidFill>
                  <a:srgbClr val="FFFF00"/>
                </a:solidFill>
              </a:rPr>
              <a:t>.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Windows 7 was released to manufacturing on 22 July 2009</a:t>
            </a:r>
          </a:p>
        </p:txBody>
      </p:sp>
    </p:spTree>
    <p:extLst>
      <p:ext uri="{BB962C8B-B14F-4D97-AF65-F5344CB8AC3E}">
        <p14:creationId xmlns:p14="http://schemas.microsoft.com/office/powerpoint/2010/main" val="28833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9117"/>
            <a:ext cx="6781800" cy="1588127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kumimoji="1" 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 eaLnBrk="1" hangingPunct="1">
              <a:lnSpc>
                <a:spcPct val="90000"/>
              </a:lnSpc>
            </a:pPr>
            <a:r>
              <a:rPr kumimoji="1" 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8</a:t>
            </a:r>
          </a:p>
          <a:p>
            <a:pPr algn="ctr" eaLnBrk="1" hangingPunct="1">
              <a:lnSpc>
                <a:spcPct val="90000"/>
              </a:lnSpc>
            </a:pPr>
            <a:r>
              <a:rPr kumimoji="1" 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for Laptops and Desktops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2432292"/>
            <a:ext cx="5977323" cy="4088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20" y="61853"/>
            <a:ext cx="2876881" cy="21659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799" y="2053931"/>
            <a:ext cx="30056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Windows 8 is a personal computer operating system developed by Microsoft as part of the Windows NT family of operating systems. </a:t>
            </a:r>
            <a:endParaRPr lang="en-US" sz="2400" b="1" i="1" dirty="0" smtClean="0">
              <a:solidFill>
                <a:srgbClr val="FFFF00"/>
              </a:solidFill>
            </a:endParaRPr>
          </a:p>
          <a:p>
            <a:r>
              <a:rPr lang="en-US" sz="2400" b="1" i="1" dirty="0" smtClean="0">
                <a:solidFill>
                  <a:srgbClr val="FF0000"/>
                </a:solidFill>
              </a:rPr>
              <a:t>The </a:t>
            </a:r>
            <a:r>
              <a:rPr lang="en-US" sz="2400" b="1" i="1" dirty="0">
                <a:solidFill>
                  <a:srgbClr val="FF0000"/>
                </a:solidFill>
              </a:rPr>
              <a:t>operating system was released to manufacturing on 1 August 2012</a:t>
            </a:r>
          </a:p>
        </p:txBody>
      </p:sp>
    </p:spTree>
    <p:extLst>
      <p:ext uri="{BB962C8B-B14F-4D97-AF65-F5344CB8AC3E}">
        <p14:creationId xmlns:p14="http://schemas.microsoft.com/office/powerpoint/2010/main" val="28833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"/>
            <a:ext cx="6248400" cy="1538883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Phone 8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2286000"/>
            <a:ext cx="6830295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206" y="-14873"/>
            <a:ext cx="2756349" cy="20697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2054894"/>
            <a:ext cx="2438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Windows Phone 8 is the second generation of the Windows Phone mobile operating system from Microsoft. It was released </a:t>
            </a:r>
            <a:r>
              <a:rPr lang="en-US" sz="2000" b="1" i="1" dirty="0">
                <a:solidFill>
                  <a:srgbClr val="FFFF00"/>
                </a:solidFill>
              </a:rPr>
              <a:t>on October 29, 2012</a:t>
            </a:r>
            <a:r>
              <a:rPr lang="en-US" sz="2000" b="1" i="1" dirty="0">
                <a:solidFill>
                  <a:srgbClr val="FF0000"/>
                </a:solidFill>
              </a:rPr>
              <a:t>, and like its predecessor, it features a flat user interface based on Metro design language</a:t>
            </a:r>
          </a:p>
        </p:txBody>
      </p:sp>
    </p:spTree>
    <p:extLst>
      <p:ext uri="{BB962C8B-B14F-4D97-AF65-F5344CB8AC3E}">
        <p14:creationId xmlns:p14="http://schemas.microsoft.com/office/powerpoint/2010/main" val="28833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" y="2057399"/>
            <a:ext cx="2514600" cy="469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</a:rPr>
              <a:t>Windows 10 is a personal computer operating system developed by Microsoft as part of the Windows NT family of operating systems. Officially unveiled in September 2014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37" y="1981200"/>
            <a:ext cx="6766863" cy="45381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" y="10550"/>
            <a:ext cx="6172200" cy="1538883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</a:t>
            </a:r>
            <a:r>
              <a:rPr kumimoji="1" lang="en-US" sz="47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10</a:t>
            </a:r>
            <a:endParaRPr kumimoji="1" lang="en-US" sz="47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0"/>
            <a:ext cx="27051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046" y="2299465"/>
            <a:ext cx="3789477" cy="4926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74"/>
            <a:ext cx="7467600" cy="2262158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Google Android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for Phones and Tablets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233" y="34635"/>
            <a:ext cx="1927290" cy="22648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2342153"/>
            <a:ext cx="4800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Android is a mobile operating system (OS) based on the Linux kernel and currently developed by Google. With a user interface based on direct manipulation, Android is designed primarily for touchscreen mobile</a:t>
            </a:r>
          </a:p>
          <a:p>
            <a:endParaRPr lang="en-US" sz="2400" dirty="0" smtClean="0">
              <a:solidFill>
                <a:srgbClr val="FFFF00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Initially developed by Android, Inc., which Google bought in 2005, Android was unveiled in 2007.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4" y="4648200"/>
            <a:ext cx="2747604" cy="20404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145" y="15016"/>
            <a:ext cx="8846455" cy="2262158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Mac OS X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for Desktops and Laptops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404" y="2302574"/>
            <a:ext cx="2747604" cy="199331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72266"/>
            <a:ext cx="6527800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49" y="2286000"/>
            <a:ext cx="6512851" cy="4880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3867" y="45238"/>
            <a:ext cx="6510867" cy="2262158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Apple iOS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for Phones and Tablets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5238"/>
            <a:ext cx="2667000" cy="2262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67734" y="2349730"/>
            <a:ext cx="26988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FF00"/>
                </a:solidFill>
              </a:rPr>
              <a:t>iOS is another type of operating system like ANDROID enables users to use smartphones</a:t>
            </a:r>
          </a:p>
          <a:p>
            <a:r>
              <a:rPr lang="en-US" sz="2400" b="1" i="1" dirty="0" smtClean="0">
                <a:solidFill>
                  <a:srgbClr val="FFFF00"/>
                </a:solidFill>
              </a:rPr>
              <a:t>The main credit of development of iOS’ development goes to </a:t>
            </a:r>
            <a:r>
              <a:rPr lang="en-US" sz="2400" b="1" i="1" dirty="0" smtClean="0">
                <a:solidFill>
                  <a:srgbClr val="FF0000"/>
                </a:solidFill>
              </a:rPr>
              <a:t>STEVE JOBS.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995437" y="76200"/>
            <a:ext cx="7543800" cy="144780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75000"/>
              </a:schemeClr>
            </a:solidFill>
          </a:ln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 fontScale="975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r>
              <a:rPr lang="en-US" sz="4800" dirty="0" smtClean="0"/>
              <a:t>Operating Systems:</a:t>
            </a:r>
          </a:p>
          <a:p>
            <a:r>
              <a:rPr lang="en-US" sz="4800" dirty="0" smtClean="0"/>
              <a:t>History</a:t>
            </a:r>
          </a:p>
        </p:txBody>
      </p:sp>
      <p:sp>
        <p:nvSpPr>
          <p:cNvPr id="4" name="TextBox 3"/>
          <p:cNvSpPr txBox="1"/>
          <p:nvPr/>
        </p:nvSpPr>
        <p:spPr>
          <a:xfrm rot="20896386">
            <a:off x="1328793" y="3093486"/>
            <a:ext cx="5791200" cy="92333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00B050"/>
                </a:solidFill>
                <a:latin typeface="Goudy Stout" pitchFamily="18" charset="0"/>
              </a:rPr>
              <a:t>THANKS</a:t>
            </a:r>
            <a:endParaRPr lang="en-US" sz="5400" dirty="0">
              <a:solidFill>
                <a:srgbClr val="00B050"/>
              </a:solidFill>
              <a:latin typeface="Goudy Stou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 noGrp="1"/>
          </p:cNvSpPr>
          <p:nvPr>
            <p:ph type="ctrTitle"/>
          </p:nvPr>
        </p:nvSpPr>
        <p:spPr>
          <a:xfrm>
            <a:off x="995437" y="76200"/>
            <a:ext cx="7543800" cy="144780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normAutofit fontScale="90000"/>
          </a:bodyPr>
          <a:lstStyle/>
          <a:p>
            <a:pPr algn="ctr"/>
            <a:r>
              <a:rPr lang="en-US" sz="4800" dirty="0" smtClean="0"/>
              <a:t>Operating Systems:</a:t>
            </a:r>
          </a:p>
          <a:p>
            <a:pPr algn="ctr"/>
            <a:r>
              <a:rPr lang="en-US" sz="4800" dirty="0" smtClean="0"/>
              <a:t>History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083" y="3710464"/>
            <a:ext cx="35821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FFFF00"/>
                </a:solidFill>
              </a:rPr>
              <a:t>Before Operating Systems, </a:t>
            </a:r>
            <a:r>
              <a:rPr lang="en-US" sz="2400" b="1" i="1" dirty="0">
                <a:solidFill>
                  <a:srgbClr val="FFFF00"/>
                </a:solidFill>
              </a:rPr>
              <a:t>i</a:t>
            </a:r>
            <a:r>
              <a:rPr lang="en-US" sz="2400" b="1" i="1" dirty="0" smtClean="0">
                <a:solidFill>
                  <a:srgbClr val="FFFF00"/>
                </a:solidFill>
              </a:rPr>
              <a:t>f you wanted to change what the computer was doing, you had to change how the wires were connected.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838" y="1676402"/>
            <a:ext cx="32548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W</a:t>
            </a:r>
            <a:r>
              <a:rPr lang="en-US" sz="2400" b="1" i="1" dirty="0" smtClean="0">
                <a:solidFill>
                  <a:srgbClr val="FF0000"/>
                </a:solidFill>
              </a:rPr>
              <a:t>hat were computers like before operating systems were invented?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9" y="1676401"/>
            <a:ext cx="4729239" cy="50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995437" y="76200"/>
            <a:ext cx="7543800" cy="144780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75000"/>
              </a:schemeClr>
            </a:solidFill>
          </a:ln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 fontScale="975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r>
              <a:rPr lang="en-US" sz="4800" dirty="0" smtClean="0"/>
              <a:t>Operating Systems:</a:t>
            </a:r>
          </a:p>
          <a:p>
            <a:r>
              <a:rPr lang="en-US" sz="4800" dirty="0" smtClean="0"/>
              <a:t>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317" y="2060936"/>
            <a:ext cx="5695633" cy="41074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2" y="1828801"/>
            <a:ext cx="313513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Later, instructions were given to the computer with punch cards or magnetic tape. </a:t>
            </a:r>
          </a:p>
          <a:p>
            <a:endParaRPr lang="en-US" dirty="0" smtClean="0"/>
          </a:p>
          <a:p>
            <a:r>
              <a:rPr lang="en-US" sz="2400" b="1" i="1" dirty="0" smtClean="0">
                <a:solidFill>
                  <a:srgbClr val="FFFF00"/>
                </a:solidFill>
              </a:rPr>
              <a:t>If you wanted to run a different program, you had to wipe out the first program from memory and then load another program into memory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995437" y="76200"/>
            <a:ext cx="7543800" cy="1447800"/>
          </a:xfrm>
          <a:prstGeom prst="rect">
            <a:avLst/>
          </a:prstGeom>
          <a:solidFill>
            <a:srgbClr val="FFFF00"/>
          </a:solidFill>
          <a:ln>
            <a:solidFill>
              <a:schemeClr val="accent3">
                <a:lumMod val="75000"/>
              </a:schemeClr>
            </a:solidFill>
          </a:ln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 fontScale="975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r>
              <a:rPr lang="en-US" sz="4800" dirty="0" smtClean="0"/>
              <a:t>Operating Systems:</a:t>
            </a:r>
          </a:p>
          <a:p>
            <a:r>
              <a:rPr lang="en-US" sz="4800" dirty="0" smtClean="0"/>
              <a:t>History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2" y="2041952"/>
            <a:ext cx="344109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 run more than one program at a time, you need a "boss" program that controls all the other programs.</a:t>
            </a:r>
          </a:p>
          <a:p>
            <a:endParaRPr lang="en-US" sz="2000" b="1" i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000" b="1" i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Such a boss program is called an operating system.</a:t>
            </a:r>
            <a:endParaRPr lang="en-US" sz="2000" b="1" i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664" y="1549401"/>
            <a:ext cx="4735269" cy="57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8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6733" y="152401"/>
            <a:ext cx="7467600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Systems:</a:t>
            </a:r>
          </a:p>
          <a:p>
            <a:pPr algn="ctr"/>
            <a:r>
              <a:rPr kumimoji="1"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Microsoft MS-DOS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087" y="2286000"/>
            <a:ext cx="35475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Microsoft’s MS-DOS was one of the first Operating Systems for Personal Computers (PCs).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FF00"/>
                </a:solidFill>
              </a:rPr>
              <a:t>No mouse. Instead, you had to type a lot of special computer commands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621" y="1941097"/>
            <a:ext cx="5349097" cy="416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52573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42840"/>
            <a:ext cx="6705600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Clicking instead of </a:t>
            </a:r>
          </a:p>
          <a:p>
            <a:pPr algn="ctr"/>
            <a:r>
              <a:rPr kumimoji="1"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typing commands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1" y="2598059"/>
            <a:ext cx="40005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In the 1980s, operating systems were developed where you could move a mouse around and click on things instead of typing commands.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391" y="920527"/>
            <a:ext cx="3423839" cy="288656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790154"/>
            <a:ext cx="4073429" cy="29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52573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1659"/>
            <a:ext cx="6705600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Microsoft Windows 1.0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69" y="1896522"/>
            <a:ext cx="6204543" cy="4556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89" y="166697"/>
            <a:ext cx="2769811" cy="1729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888054"/>
            <a:ext cx="2971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Windows 1.0 was released on November 20, 1985 as the first version of the</a:t>
            </a:r>
            <a:r>
              <a:rPr lang="en-US" sz="2400" b="1" i="1" dirty="0">
                <a:solidFill>
                  <a:srgbClr val="FFFF00"/>
                </a:solidFill>
              </a:rPr>
              <a:t> </a:t>
            </a:r>
            <a:r>
              <a:rPr lang="en-US" sz="2400" b="1" i="1" dirty="0" smtClean="0">
                <a:solidFill>
                  <a:srgbClr val="FFFF00"/>
                </a:solidFill>
              </a:rPr>
              <a:t>Microsoft Windows</a:t>
            </a:r>
            <a:r>
              <a:rPr lang="en-US" sz="2400" b="1" i="1" dirty="0">
                <a:solidFill>
                  <a:srgbClr val="FF0000"/>
                </a:solidFill>
              </a:rPr>
              <a:t> line. It runs as a graphical</a:t>
            </a:r>
            <a:r>
              <a:rPr lang="en-US" sz="2400" b="1" i="1" dirty="0"/>
              <a:t>, </a:t>
            </a:r>
            <a:r>
              <a:rPr lang="en-US" sz="2400" b="1" i="1" dirty="0" smtClean="0">
                <a:solidFill>
                  <a:srgbClr val="FFFF00"/>
                </a:solidFill>
              </a:rPr>
              <a:t>16-bit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mult</a:t>
            </a:r>
            <a:r>
              <a:rPr lang="en-US" sz="2400" b="1" i="1" dirty="0" smtClean="0">
                <a:solidFill>
                  <a:srgbClr val="FFFF00"/>
                </a:solidFill>
              </a:rPr>
              <a:t>-tasking shell </a:t>
            </a:r>
            <a:r>
              <a:rPr lang="en-US" sz="2400" b="1" i="1" dirty="0" smtClean="0">
                <a:solidFill>
                  <a:srgbClr val="FF0000"/>
                </a:solidFill>
              </a:rPr>
              <a:t>on </a:t>
            </a:r>
            <a:r>
              <a:rPr lang="en-US" sz="2400" b="1" i="1" dirty="0">
                <a:solidFill>
                  <a:srgbClr val="FF0000"/>
                </a:solidFill>
              </a:rPr>
              <a:t>top of an existing</a:t>
            </a:r>
            <a:r>
              <a:rPr lang="en-US" sz="2400" b="1" i="1" dirty="0"/>
              <a:t> </a:t>
            </a:r>
            <a:r>
              <a:rPr lang="en-US" sz="2400" b="1" i="1" dirty="0" smtClean="0">
                <a:solidFill>
                  <a:srgbClr val="FFFF00"/>
                </a:solidFill>
              </a:rPr>
              <a:t>MS-DOS</a:t>
            </a:r>
            <a:r>
              <a:rPr lang="en-US" sz="2400" b="1" i="1" dirty="0">
                <a:solidFill>
                  <a:srgbClr val="FF0000"/>
                </a:solidFill>
              </a:rPr>
              <a:t> installation</a:t>
            </a:r>
          </a:p>
        </p:txBody>
      </p:sp>
    </p:spTree>
    <p:extLst>
      <p:ext uri="{BB962C8B-B14F-4D97-AF65-F5344CB8AC3E}">
        <p14:creationId xmlns:p14="http://schemas.microsoft.com/office/powerpoint/2010/main" val="41757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2" y="50801"/>
            <a:ext cx="5961743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2000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93" y="2209801"/>
            <a:ext cx="5758899" cy="4319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46" y="1"/>
            <a:ext cx="2782455" cy="19446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" y="1936149"/>
            <a:ext cx="31332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Windows 2000 is an operating system for </a:t>
            </a:r>
            <a:r>
              <a:rPr lang="en-US" sz="2800" b="1" i="1" dirty="0">
                <a:solidFill>
                  <a:srgbClr val="FFFF00"/>
                </a:solidFill>
              </a:rPr>
              <a:t>use on both client and server computers</a:t>
            </a:r>
            <a:r>
              <a:rPr lang="en-US" sz="2800" b="1" i="1" dirty="0">
                <a:solidFill>
                  <a:srgbClr val="FF0000"/>
                </a:solidFill>
              </a:rPr>
              <a:t>. It was produced by Microsoft and released to manufacturing on </a:t>
            </a:r>
            <a:r>
              <a:rPr lang="en-US" sz="2800" b="1" i="1" dirty="0">
                <a:solidFill>
                  <a:srgbClr val="FFFF00"/>
                </a:solidFill>
              </a:rPr>
              <a:t>December 15, </a:t>
            </a:r>
            <a:r>
              <a:rPr lang="en-US" sz="2800" b="1" i="1" dirty="0" smtClean="0">
                <a:solidFill>
                  <a:srgbClr val="FFFF00"/>
                </a:solidFill>
              </a:rPr>
              <a:t>1999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41757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866"/>
            <a:ext cx="6553200" cy="1538883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Operating System:</a:t>
            </a:r>
          </a:p>
          <a:p>
            <a:pPr algn="ctr"/>
            <a:r>
              <a:rPr kumimoji="1" lang="en-US" sz="47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Windows XP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34" y="2209800"/>
            <a:ext cx="5789685" cy="4342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36" y="1"/>
            <a:ext cx="2228688" cy="1978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2209801"/>
            <a:ext cx="2971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Windows XP (codenamed Whistler</a:t>
            </a:r>
            <a:r>
              <a:rPr lang="en-US" sz="2400" b="1" i="1" dirty="0" smtClean="0">
                <a:solidFill>
                  <a:srgbClr val="FF0000"/>
                </a:solidFill>
              </a:rPr>
              <a:t>) is </a:t>
            </a:r>
            <a:r>
              <a:rPr lang="en-US" sz="2400" b="1" i="1" dirty="0">
                <a:solidFill>
                  <a:srgbClr val="FF0000"/>
                </a:solidFill>
              </a:rPr>
              <a:t>a personal computer operating system produced by Microsoft </a:t>
            </a:r>
            <a:endParaRPr lang="en-US" sz="2400" b="1" i="1" dirty="0" smtClean="0">
              <a:solidFill>
                <a:srgbClr val="FF0000"/>
              </a:solidFill>
            </a:endParaRPr>
          </a:p>
          <a:p>
            <a:endParaRPr lang="en-US" sz="2400" b="1" i="1" dirty="0"/>
          </a:p>
          <a:p>
            <a:r>
              <a:rPr lang="en-US" sz="2400" b="1" i="1" dirty="0" smtClean="0">
                <a:solidFill>
                  <a:srgbClr val="FFFF00"/>
                </a:solidFill>
              </a:rPr>
              <a:t>The </a:t>
            </a:r>
            <a:r>
              <a:rPr lang="en-US" sz="2400" b="1" i="1" dirty="0">
                <a:solidFill>
                  <a:srgbClr val="FFFF00"/>
                </a:solidFill>
              </a:rPr>
              <a:t>operating system was released to manufacturing on August 24, </a:t>
            </a:r>
            <a:r>
              <a:rPr lang="en-US" sz="2400" b="1" i="1" dirty="0" smtClean="0">
                <a:solidFill>
                  <a:srgbClr val="FFFF00"/>
                </a:solidFill>
              </a:rPr>
              <a:t>2001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rlpool design template">
  <a:themeElements>
    <a:clrScheme name="Office Theme 1">
      <a:dk1>
        <a:srgbClr val="000066"/>
      </a:dk1>
      <a:lt1>
        <a:srgbClr val="CCECFF"/>
      </a:lt1>
      <a:dk2>
        <a:srgbClr val="0000CC"/>
      </a:dk2>
      <a:lt2>
        <a:srgbClr val="CCFFFF"/>
      </a:lt2>
      <a:accent1>
        <a:srgbClr val="CC99FF"/>
      </a:accent1>
      <a:accent2>
        <a:srgbClr val="9999FF"/>
      </a:accent2>
      <a:accent3>
        <a:srgbClr val="AAAAE2"/>
      </a:accent3>
      <a:accent4>
        <a:srgbClr val="AEC9DA"/>
      </a:accent4>
      <a:accent5>
        <a:srgbClr val="E2CAFF"/>
      </a:accent5>
      <a:accent6>
        <a:srgbClr val="8A8AE7"/>
      </a:accent6>
      <a:hlink>
        <a:srgbClr val="99CCFF"/>
      </a:hlink>
      <a:folHlink>
        <a:srgbClr val="0066FF"/>
      </a:folHlink>
    </a:clrScheme>
    <a:fontScheme name="Office Them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Theme 1">
    <a:dk1>
      <a:srgbClr val="000066"/>
    </a:dk1>
    <a:lt1>
      <a:srgbClr val="CCECFF"/>
    </a:lt1>
    <a:dk2>
      <a:srgbClr val="0000CC"/>
    </a:dk2>
    <a:lt2>
      <a:srgbClr val="CCFFFF"/>
    </a:lt2>
    <a:accent1>
      <a:srgbClr val="CC99FF"/>
    </a:accent1>
    <a:accent2>
      <a:srgbClr val="9999FF"/>
    </a:accent2>
    <a:accent3>
      <a:srgbClr val="AAAAE2"/>
    </a:accent3>
    <a:accent4>
      <a:srgbClr val="AEC9DA"/>
    </a:accent4>
    <a:accent5>
      <a:srgbClr val="E2CAFF"/>
    </a:accent5>
    <a:accent6>
      <a:srgbClr val="8A8AE7"/>
    </a:accent6>
    <a:hlink>
      <a:srgbClr val="99CCFF"/>
    </a:hlink>
    <a:folHlink>
      <a:srgbClr val="0066FF"/>
    </a:folHlink>
  </a:clrScheme>
</a:themeOverride>
</file>

<file path=ppt/theme/themeOverride2.xml><?xml version="1.0" encoding="utf-8"?>
<a:themeOverride xmlns:a="http://schemas.openxmlformats.org/drawingml/2006/main">
  <a:clrScheme name="Office Theme 1">
    <a:dk1>
      <a:srgbClr val="000066"/>
    </a:dk1>
    <a:lt1>
      <a:srgbClr val="CCECFF"/>
    </a:lt1>
    <a:dk2>
      <a:srgbClr val="0000CC"/>
    </a:dk2>
    <a:lt2>
      <a:srgbClr val="CCFFFF"/>
    </a:lt2>
    <a:accent1>
      <a:srgbClr val="CC99FF"/>
    </a:accent1>
    <a:accent2>
      <a:srgbClr val="9999FF"/>
    </a:accent2>
    <a:accent3>
      <a:srgbClr val="AAAAE2"/>
    </a:accent3>
    <a:accent4>
      <a:srgbClr val="AEC9DA"/>
    </a:accent4>
    <a:accent5>
      <a:srgbClr val="E2CAFF"/>
    </a:accent5>
    <a:accent6>
      <a:srgbClr val="8A8AE7"/>
    </a:accent6>
    <a:hlink>
      <a:srgbClr val="99CCFF"/>
    </a:hlink>
    <a:folHlink>
      <a:srgbClr val="0066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DA1D3E5-98BB-4A56-8979-BA5C964ED8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598</Words>
  <Application>Microsoft Office PowerPoint</Application>
  <PresentationFormat>On-screen Show (4:3)</PresentationFormat>
  <Paragraphs>74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Whirlpool design template</vt:lpstr>
      <vt:lpstr>PowerPoint Presentation</vt:lpstr>
      <vt:lpstr>Operating Systems: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Systems: History</dc:title>
  <dc:creator>cs</dc:creator>
  <cp:lastModifiedBy>Sharmin Afrose</cp:lastModifiedBy>
  <cp:revision>33</cp:revision>
  <cp:lastPrinted>1601-01-01T00:00:00Z</cp:lastPrinted>
  <dcterms:created xsi:type="dcterms:W3CDTF">2015-09-04T04:27:52Z</dcterms:created>
  <dcterms:modified xsi:type="dcterms:W3CDTF">2017-01-08T06:45:23Z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TC010690981033</vt:lpwstr>
  </property>
</Properties>
</file>